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4EE-7B96-40E3-8522-539966C27F96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ECE2-83A2-46B2-8A33-9B246689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C4EE-7B96-40E3-8522-539966C27F96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ECE2-83A2-46B2-8A33-9B246689E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cariel@cc.huji.ac.i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2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2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0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000" smtClean="0"/>
              <a:t>ופירוט החישוב לגבי כוכבי הלכת החיצוניים:</a:t>
            </a:r>
            <a:endParaRPr lang="en-US" altLang="en-US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7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כוכבי הלכת – נוגה והאפיציקלואידה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כוכבי הלכת – כוכב חמה  והאפיציקלואידה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400" smtClean="0"/>
              <a:t>תוכן העניינים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כל כוכבי הלכת ביום הבריאה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2400" smtClean="0"/>
              <a:t>מצב כוכבי הלכת ב 3760 ו 3757 לפני הספירה עפ"י האלמגסט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400" smtClean="0"/>
              <a:t>חישוב 14 הימים</a:t>
            </a:r>
            <a:r>
              <a:rPr lang="en-US" altLang="en-US" sz="2400" smtClean="0"/>
              <a:t> </a:t>
            </a:r>
            <a:r>
              <a:rPr lang="he-IL" altLang="en-US" sz="2400" smtClean="0"/>
              <a:t> וסדר העיבור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3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000" smtClean="0"/>
              <a:t>מולד בשנת יצירה</a:t>
            </a:r>
            <a:endParaRPr lang="en-US" altLang="en-US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27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400" smtClean="0"/>
              <a:t>שעות היום וכוכבי הלכת (</a:t>
            </a:r>
            <a:r>
              <a:rPr lang="en-US" altLang="en-US" sz="2400" smtClean="0"/>
              <a:t>Planetaey Hours</a:t>
            </a:r>
            <a:r>
              <a:rPr lang="he-IL" altLang="en-US" sz="2400" smtClean="0"/>
              <a:t>)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mtClean="0"/>
              <a:t>השוואה בין מזל ימים למזל שעות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2800" smtClean="0"/>
              <a:t>שעות פלנטאריות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3600" smtClean="0"/>
              <a:t>ביום</a:t>
            </a:r>
            <a:br>
              <a:rPr lang="he-IL" altLang="en-US" sz="3600" smtClean="0"/>
            </a:br>
            <a:r>
              <a:rPr lang="he-IL" altLang="en-US" sz="3600" smtClean="0"/>
              <a:t>הבריאה</a:t>
            </a:r>
            <a:br>
              <a:rPr lang="he-IL" altLang="en-US" sz="3600" smtClean="0"/>
            </a:br>
            <a:r>
              <a:rPr lang="he-IL" altLang="en-US" sz="3600" smtClean="0"/>
              <a:t>היו </a:t>
            </a:r>
            <a:br>
              <a:rPr lang="he-IL" altLang="en-US" sz="3600" smtClean="0"/>
            </a:br>
            <a:r>
              <a:rPr lang="he-IL" altLang="en-US" sz="3600" smtClean="0"/>
              <a:t>השמש,</a:t>
            </a:r>
            <a:br>
              <a:rPr lang="he-IL" altLang="en-US" sz="3600" smtClean="0"/>
            </a:br>
            <a:r>
              <a:rPr lang="he-IL" altLang="en-US" sz="3600" smtClean="0"/>
              <a:t>הירח,</a:t>
            </a:r>
            <a:br>
              <a:rPr lang="he-IL" altLang="en-US" sz="3600" smtClean="0"/>
            </a:br>
            <a:r>
              <a:rPr lang="he-IL" altLang="en-US" sz="3600" smtClean="0"/>
              <a:t>ותחילת האביב </a:t>
            </a:r>
            <a:br>
              <a:rPr lang="he-IL" altLang="en-US" sz="3600" smtClean="0"/>
            </a:br>
            <a:r>
              <a:rPr lang="he-IL" altLang="en-US" sz="3600" smtClean="0"/>
              <a:t>(</a:t>
            </a:r>
            <a:r>
              <a:rPr lang="en-US" altLang="en-US" sz="3600" smtClean="0"/>
              <a:t> 0 </a:t>
            </a:r>
            <a:r>
              <a:rPr lang="he-IL" altLang="en-US" sz="3600" smtClean="0"/>
              <a:t>מעלות)</a:t>
            </a:r>
            <a:br>
              <a:rPr lang="he-IL" altLang="en-US" sz="3600" smtClean="0"/>
            </a:br>
            <a:r>
              <a:rPr lang="he-IL" altLang="en-US" sz="3600" smtClean="0"/>
              <a:t>בקו</a:t>
            </a:r>
            <a:br>
              <a:rPr lang="he-IL" altLang="en-US" sz="3600" smtClean="0"/>
            </a:br>
            <a:r>
              <a:rPr lang="he-IL" altLang="en-US" sz="3600" smtClean="0"/>
              <a:t>אחד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כל כוכבי הלכת ביום הבריאה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0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sz="3200" smtClean="0"/>
              <a:t>המחזורים האסטרונומיים שבבסיס הלוח ההינדי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3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3200" smtClean="0"/>
              <a:t>מתוך רשימת 100 המדענים בהיסטוריה של המדע</a:t>
            </a:r>
            <a:br>
              <a:rPr lang="he-IL" altLang="en-US" sz="3200" smtClean="0"/>
            </a:br>
            <a:r>
              <a:rPr lang="he-IL" altLang="en-US" sz="3200" smtClean="0"/>
              <a:t>שהמצאותיהם שינו את פני העולם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1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Mean Motions of the Planets:</a:t>
            </a:r>
            <a:br>
              <a:rPr lang="en-US" altLang="en-US" sz="2400" smtClean="0"/>
            </a:br>
            <a:r>
              <a:rPr lang="en-US" altLang="en-US" sz="2400" smtClean="0"/>
              <a:t>For Example : 29;31,50.0.7 = 29.5305588 close to the Islamic Month</a:t>
            </a:r>
            <a:br>
              <a:rPr lang="en-US" altLang="en-US" sz="2400" smtClean="0"/>
            </a:br>
            <a:r>
              <a:rPr lang="he-IL" altLang="en-US" sz="2400" smtClean="0"/>
              <a:t>דוגמה נוספת: אורך השנה הסידרת המקובל כיום הוא: 		 356</a:t>
            </a:r>
            <a:r>
              <a:rPr lang="en-US" altLang="en-US" sz="2400" smtClean="0"/>
              <a:t>;</a:t>
            </a:r>
            <a:r>
              <a:rPr lang="he-IL" altLang="en-US" sz="2400" smtClean="0"/>
              <a:t>6ש,09ד,9.8שנ</a:t>
            </a:r>
            <a:br>
              <a:rPr lang="he-IL" altLang="en-US" sz="2400" smtClean="0"/>
            </a:br>
            <a:r>
              <a:rPr lang="he-IL" altLang="en-US" sz="2400" smtClean="0"/>
              <a:t>לעומת אורך השנה הסידרית בלוח ההינדי המקורי שהוא:	 356</a:t>
            </a:r>
            <a:r>
              <a:rPr lang="en-US" altLang="en-US" sz="2400" smtClean="0"/>
              <a:t>;</a:t>
            </a:r>
            <a:r>
              <a:rPr lang="he-IL" altLang="en-US" sz="2400" smtClean="0"/>
              <a:t>6ש,12ד,24שנ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1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Explanation of the Hindu Epoch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5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Cakculated positins of the Planets on</a:t>
            </a:r>
            <a:br>
              <a:rPr lang="en-US" altLang="en-US" sz="2400" smtClean="0"/>
            </a:br>
            <a:r>
              <a:rPr lang="en-US" altLang="en-US" sz="2400" smtClean="0"/>
              <a:t>Feb. 17-18, 3102 B.C.A.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69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smtClean="0"/>
              <a:t>Sky Chart Feb. 17-18 3102 BCE</a:t>
            </a:r>
            <a:endParaRPr lang="en-US" altLang="en-US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2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mtClean="0"/>
              <a:t>מצב הכוכבים</a:t>
            </a:r>
            <a:br>
              <a:rPr lang="he-IL" altLang="en-US" smtClean="0"/>
            </a:br>
            <a:r>
              <a:rPr lang="he-IL" altLang="en-US" smtClean="0"/>
              <a:t>בבריאת</a:t>
            </a:r>
            <a:br>
              <a:rPr lang="he-IL" altLang="en-US" smtClean="0"/>
            </a:br>
            <a:r>
              <a:rPr lang="he-IL" altLang="en-US" smtClean="0"/>
              <a:t>העולם</a:t>
            </a:r>
            <a:br>
              <a:rPr lang="he-IL" altLang="en-US" smtClean="0"/>
            </a:br>
            <a:r>
              <a:rPr lang="he-IL" altLang="en-US" smtClean="0">
                <a:solidFill>
                  <a:srgbClr val="CC0000"/>
                </a:solidFill>
              </a:rPr>
              <a:t>ובבניית</a:t>
            </a:r>
            <a:br>
              <a:rPr lang="he-IL" altLang="en-US" smtClean="0">
                <a:solidFill>
                  <a:srgbClr val="CC0000"/>
                </a:solidFill>
              </a:rPr>
            </a:br>
            <a:r>
              <a:rPr lang="he-IL" altLang="en-US" smtClean="0">
                <a:solidFill>
                  <a:srgbClr val="CC0000"/>
                </a:solidFill>
              </a:rPr>
              <a:t>בית</a:t>
            </a:r>
            <a:br>
              <a:rPr lang="he-IL" altLang="en-US" smtClean="0">
                <a:solidFill>
                  <a:srgbClr val="CC0000"/>
                </a:solidFill>
              </a:rPr>
            </a:br>
            <a:r>
              <a:rPr lang="he-IL" altLang="en-US" smtClean="0">
                <a:solidFill>
                  <a:srgbClr val="CC0000"/>
                </a:solidFill>
              </a:rPr>
              <a:t>ראשון</a:t>
            </a:r>
            <a:br>
              <a:rPr lang="he-IL" altLang="en-US" smtClean="0">
                <a:solidFill>
                  <a:srgbClr val="CC0000"/>
                </a:solidFill>
              </a:rPr>
            </a:br>
            <a:r>
              <a:rPr lang="he-IL" altLang="en-US" smtClean="0">
                <a:solidFill>
                  <a:srgbClr val="CC0000"/>
                </a:solidFill>
              </a:rPr>
              <a:t>ובניית</a:t>
            </a:r>
            <a:br>
              <a:rPr lang="he-IL" altLang="en-US" smtClean="0">
                <a:solidFill>
                  <a:srgbClr val="CC0000"/>
                </a:solidFill>
              </a:rPr>
            </a:br>
            <a:r>
              <a:rPr lang="he-IL" altLang="en-US" smtClean="0">
                <a:solidFill>
                  <a:srgbClr val="CC0000"/>
                </a:solidFill>
              </a:rPr>
              <a:t>בית</a:t>
            </a:r>
            <a:br>
              <a:rPr lang="he-IL" altLang="en-US" smtClean="0">
                <a:solidFill>
                  <a:srgbClr val="CC0000"/>
                </a:solidFill>
              </a:rPr>
            </a:br>
            <a:r>
              <a:rPr lang="he-IL" altLang="en-US" smtClean="0">
                <a:solidFill>
                  <a:srgbClr val="CC0000"/>
                </a:solidFill>
              </a:rPr>
              <a:t>שני</a:t>
            </a:r>
            <a:endParaRPr lang="en-US" altLang="en-US" smtClean="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5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483, 502, 483 years cycles</a:t>
            </a:r>
            <a:br>
              <a:rPr lang="en-US" altLang="en-US" sz="4000" smtClean="0"/>
            </a:br>
            <a:r>
              <a:rPr lang="en-US" altLang="en-US" sz="4000" smtClean="0"/>
              <a:t>or the Biblical 1468 years cycle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08372"/>
      </p:ext>
    </p:extLst>
  </p:cSld>
  <p:clrMapOvr>
    <a:masterClrMapping/>
  </p:clrMapOvr>
  <p:transition advClick="0" advTm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4000" smtClean="0"/>
              <a:t>הקשר בין תאריכים בתנ"ך</a:t>
            </a:r>
            <a:br>
              <a:rPr lang="he-IL" altLang="en-US" sz="4000" smtClean="0"/>
            </a:br>
            <a:r>
              <a:rPr lang="he-IL" altLang="en-US" sz="4000" smtClean="0"/>
              <a:t>לאסטרונומיה כפי שהובנו ע"י</a:t>
            </a:r>
            <a:br>
              <a:rPr lang="he-IL" altLang="en-US" sz="4000" smtClean="0"/>
            </a:br>
            <a:r>
              <a:rPr lang="he-IL" altLang="en-US" sz="4000" smtClean="0"/>
              <a:t>חכמי א"י בעת העתיקה</a:t>
            </a:r>
            <a:br>
              <a:rPr lang="he-IL" altLang="en-US" sz="4000" smtClean="0"/>
            </a:b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2000" smtClean="0"/>
              <a:t>השוואת השנים בתנ"ך עם החישובים האסטרונומיים</a:t>
            </a:r>
            <a:endParaRPr lang="en-US" altLang="en-US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4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CC3300"/>
                </a:solidFill>
                <a:hlinkClick r:id="rId2"/>
              </a:rPr>
              <a:t>shum.cc.huji.ac.i</a:t>
            </a:r>
            <a:r>
              <a:rPr lang="en-US" altLang="en-US" sz="2400" smtClean="0">
                <a:solidFill>
                  <a:srgbClr val="CC3300"/>
                </a:solidFill>
              </a:rPr>
              <a:t>l/~cariel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Al- Khwarizmi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4400" smtClean="0"/>
              <a:t>כתב</a:t>
            </a:r>
            <a:br>
              <a:rPr lang="he-IL" altLang="en-US" sz="4400" smtClean="0"/>
            </a:br>
            <a:r>
              <a:rPr lang="he-IL" altLang="en-US" sz="4400" smtClean="0"/>
              <a:t>היד</a:t>
            </a:r>
            <a:br>
              <a:rPr lang="he-IL" altLang="en-US" sz="4400" smtClean="0"/>
            </a:br>
            <a:r>
              <a:rPr lang="he-IL" altLang="en-US" sz="4400" smtClean="0"/>
              <a:t>בהודו בו</a:t>
            </a:r>
            <a:br>
              <a:rPr lang="he-IL" altLang="en-US" sz="4400" smtClean="0"/>
            </a:br>
            <a:r>
              <a:rPr lang="he-IL" altLang="en-US" sz="4400" smtClean="0"/>
              <a:t>מופיע </a:t>
            </a:r>
            <a:br>
              <a:rPr lang="he-IL" altLang="en-US" sz="4400" smtClean="0"/>
            </a:br>
            <a:r>
              <a:rPr lang="he-IL" altLang="en-US" sz="4400" smtClean="0"/>
              <a:t>המאמר</a:t>
            </a:r>
            <a:br>
              <a:rPr lang="he-IL" altLang="en-US" sz="4400" smtClean="0"/>
            </a:br>
            <a:r>
              <a:rPr lang="he-IL" altLang="en-US" sz="4400" smtClean="0"/>
              <a:t>של</a:t>
            </a:r>
            <a:br>
              <a:rPr lang="he-IL" altLang="en-US" sz="4400" smtClean="0"/>
            </a:br>
            <a:r>
              <a:rPr lang="en-US" altLang="en-US" sz="4400" smtClean="0"/>
              <a:t>al</a:t>
            </a:r>
            <a:br>
              <a:rPr lang="en-US" altLang="en-US" sz="4400" smtClean="0"/>
            </a:br>
            <a:r>
              <a:rPr lang="en-US" altLang="en-US" sz="3200" smtClean="0"/>
              <a:t>Khwarizmi</a:t>
            </a:r>
            <a:endParaRPr lang="en-US" altLang="en-US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CC0000"/>
                </a:solidFill>
              </a:rPr>
              <a:t>Original al-Khwarizmi’s Astronomical Table</a:t>
            </a:r>
            <a:endParaRPr lang="he-IL" altLang="en-US" smtClean="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CC0000"/>
                </a:solidFill>
              </a:rPr>
              <a:t>Al-Khwarizmi’s Astronomical Table</a:t>
            </a:r>
            <a:endParaRPr lang="he-IL" altLang="en-US" smtClean="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6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en-US" sz="3600" smtClean="0"/>
              <a:t>מיקום כוכבי הלכת בשנת הבריאה</a:t>
            </a:r>
            <a:endParaRPr lang="en-US" alt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5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29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תוכן העניינים</vt:lpstr>
      <vt:lpstr>מתוך רשימת 100 המדענים בהיסטוריה של המדע שהמצאותיהם שינו את פני העולם</vt:lpstr>
      <vt:lpstr>Al- Khwarizmi</vt:lpstr>
      <vt:lpstr>כתב היד בהודו בו מופיע  המאמר של al Khwarizmi</vt:lpstr>
      <vt:lpstr>Original al-Khwarizmi’s Astronomical Table</vt:lpstr>
      <vt:lpstr>Al-Khwarizmi’s Astronomical Table</vt:lpstr>
      <vt:lpstr>מיקום כוכבי הלכת בשנת הבריאה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ופירוט החישוב לגבי כוכבי הלכת החיצוניים:</vt:lpstr>
      <vt:lpstr>כוכבי הלכת – נוגה והאפיציקלואידה</vt:lpstr>
      <vt:lpstr>כוכבי הלכת – כוכב חמה  והאפיציקלואידה</vt:lpstr>
      <vt:lpstr>כל כוכבי הלכת ביום הבריאה</vt:lpstr>
      <vt:lpstr>מצב כוכבי הלכת ב 3760 ו 3757 לפני הספירה עפ"י האלמגסט</vt:lpstr>
      <vt:lpstr>חישוב 14 הימים  וסדר העיבור</vt:lpstr>
      <vt:lpstr>מולד בשנת יצירה</vt:lpstr>
      <vt:lpstr>שעות היום וכוכבי הלכת (Planetaey Hours)</vt:lpstr>
      <vt:lpstr>השוואה בין מזל ימים למזל שעות</vt:lpstr>
      <vt:lpstr>שעות פלנטאריות</vt:lpstr>
      <vt:lpstr>ביום הבריאה היו  השמש, הירח, ותחילת האביב  ( 0 מעלות) בקו אחד</vt:lpstr>
      <vt:lpstr>כל כוכבי הלכת ביום הבריאה</vt:lpstr>
      <vt:lpstr>המחזורים האסטרונומיים שבבסיס הלוח ההינדי</vt:lpstr>
      <vt:lpstr>Mean Motions of the Planets: For Example : 29;31,50.0.7 = 29.5305588 close to the Islamic Month דוגמה נוספת: אורך השנה הסידרת המקובל כיום הוא:    356;6ש,09ד,9.8שנ לעומת אורך השנה הסידרית בלוח ההינדי המקורי שהוא:  356;6ש,12ד,24שנ</vt:lpstr>
      <vt:lpstr>Explanation of the Hindu Epoch</vt:lpstr>
      <vt:lpstr>Cakculated positins of the Planets on Feb. 17-18, 3102 B.C.A.</vt:lpstr>
      <vt:lpstr>Sky Chart Feb. 17-18 3102 BCE</vt:lpstr>
      <vt:lpstr>מצב הכוכבים בבריאת העולם ובבניית בית ראשון ובניית בית שני</vt:lpstr>
      <vt:lpstr>The 483, 502, 483 years cycles or the Biblical 1468 years cycle</vt:lpstr>
      <vt:lpstr>הקשר בין תאריכים בתנ"ך לאסטרונומיה כפי שהובנו ע"י חכמי א"י בעת העתיקה </vt:lpstr>
      <vt:lpstr>השוואת השנים בתנ"ך עם החישובים האסטרונומיים</vt:lpstr>
      <vt:lpstr>shum.cc.huji.ac.il/~cariel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2016-05-02T00:31:52Z</dcterms:created>
  <dcterms:modified xsi:type="dcterms:W3CDTF">2016-05-02T00:31:52Z</dcterms:modified>
</cp:coreProperties>
</file>